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56"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Lst>
  <p:sldSz cx="9144000" cy="5143500" type="screen16x9"/>
  <p:notesSz cx="6858000" cy="9144000"/>
  <p:defaultTextStyle>
    <a:defPPr>
      <a:defRPr lang="ru-RU"/>
    </a:defPPr>
    <a:lvl1pPr marL="0" algn="l" defTabSz="779252" rtl="0" eaLnBrk="1" latinLnBrk="0" hangingPunct="1">
      <a:defRPr sz="1534" kern="1200">
        <a:solidFill>
          <a:schemeClr val="tx1"/>
        </a:solidFill>
        <a:latin typeface="+mn-lt"/>
        <a:ea typeface="+mn-ea"/>
        <a:cs typeface="+mn-cs"/>
      </a:defRPr>
    </a:lvl1pPr>
    <a:lvl2pPr marL="389626" algn="l" defTabSz="779252" rtl="0" eaLnBrk="1" latinLnBrk="0" hangingPunct="1">
      <a:defRPr sz="1534" kern="1200">
        <a:solidFill>
          <a:schemeClr val="tx1"/>
        </a:solidFill>
        <a:latin typeface="+mn-lt"/>
        <a:ea typeface="+mn-ea"/>
        <a:cs typeface="+mn-cs"/>
      </a:defRPr>
    </a:lvl2pPr>
    <a:lvl3pPr marL="779252" algn="l" defTabSz="779252" rtl="0" eaLnBrk="1" latinLnBrk="0" hangingPunct="1">
      <a:defRPr sz="1534" kern="1200">
        <a:solidFill>
          <a:schemeClr val="tx1"/>
        </a:solidFill>
        <a:latin typeface="+mn-lt"/>
        <a:ea typeface="+mn-ea"/>
        <a:cs typeface="+mn-cs"/>
      </a:defRPr>
    </a:lvl3pPr>
    <a:lvl4pPr marL="1168878" algn="l" defTabSz="779252" rtl="0" eaLnBrk="1" latinLnBrk="0" hangingPunct="1">
      <a:defRPr sz="1534" kern="1200">
        <a:solidFill>
          <a:schemeClr val="tx1"/>
        </a:solidFill>
        <a:latin typeface="+mn-lt"/>
        <a:ea typeface="+mn-ea"/>
        <a:cs typeface="+mn-cs"/>
      </a:defRPr>
    </a:lvl4pPr>
    <a:lvl5pPr marL="1558503" algn="l" defTabSz="779252" rtl="0" eaLnBrk="1" latinLnBrk="0" hangingPunct="1">
      <a:defRPr sz="1534" kern="1200">
        <a:solidFill>
          <a:schemeClr val="tx1"/>
        </a:solidFill>
        <a:latin typeface="+mn-lt"/>
        <a:ea typeface="+mn-ea"/>
        <a:cs typeface="+mn-cs"/>
      </a:defRPr>
    </a:lvl5pPr>
    <a:lvl6pPr marL="1948129" algn="l" defTabSz="779252" rtl="0" eaLnBrk="1" latinLnBrk="0" hangingPunct="1">
      <a:defRPr sz="1534" kern="1200">
        <a:solidFill>
          <a:schemeClr val="tx1"/>
        </a:solidFill>
        <a:latin typeface="+mn-lt"/>
        <a:ea typeface="+mn-ea"/>
        <a:cs typeface="+mn-cs"/>
      </a:defRPr>
    </a:lvl6pPr>
    <a:lvl7pPr marL="2337755" algn="l" defTabSz="779252" rtl="0" eaLnBrk="1" latinLnBrk="0" hangingPunct="1">
      <a:defRPr sz="1534" kern="1200">
        <a:solidFill>
          <a:schemeClr val="tx1"/>
        </a:solidFill>
        <a:latin typeface="+mn-lt"/>
        <a:ea typeface="+mn-ea"/>
        <a:cs typeface="+mn-cs"/>
      </a:defRPr>
    </a:lvl7pPr>
    <a:lvl8pPr marL="2727381" algn="l" defTabSz="779252" rtl="0" eaLnBrk="1" latinLnBrk="0" hangingPunct="1">
      <a:defRPr sz="1534" kern="1200">
        <a:solidFill>
          <a:schemeClr val="tx1"/>
        </a:solidFill>
        <a:latin typeface="+mn-lt"/>
        <a:ea typeface="+mn-ea"/>
        <a:cs typeface="+mn-cs"/>
      </a:defRPr>
    </a:lvl8pPr>
    <a:lvl9pPr marL="3117007" algn="l" defTabSz="779252" rtl="0" eaLnBrk="1" latinLnBrk="0" hangingPunct="1">
      <a:defRPr sz="153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ru-RU" smtClean="0"/>
              <a:t>Образец заголовка</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6E1BA70-AC6D-4F81-BDA2-9F6F3841442C}" type="datetimeFigureOut">
              <a:rPr lang="ru-RU" smtClean="0"/>
              <a:t>03.02.2025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511787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E1BA70-AC6D-4F81-BDA2-9F6F3841442C}" type="datetimeFigureOut">
              <a:rPr lang="ru-RU" smtClean="0"/>
              <a:t>03.02.2025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2050410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E1BA70-AC6D-4F81-BDA2-9F6F3841442C}" type="datetimeFigureOut">
              <a:rPr lang="ru-RU" smtClean="0"/>
              <a:t>03.02.2025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359971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6E1BA70-AC6D-4F81-BDA2-9F6F3841442C}" type="datetimeFigureOut">
              <a:rPr lang="ru-RU" smtClean="0"/>
              <a:t>03.02.2025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327749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6E1BA70-AC6D-4F81-BDA2-9F6F3841442C}" type="datetimeFigureOut">
              <a:rPr lang="ru-RU" smtClean="0"/>
              <a:t>03.02.2025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14275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6E1BA70-AC6D-4F81-BDA2-9F6F3841442C}" type="datetimeFigureOut">
              <a:rPr lang="ru-RU" smtClean="0"/>
              <a:t>03.02.2025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110594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629842" y="1878806"/>
            <a:ext cx="3868340"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629150" y="1878806"/>
            <a:ext cx="3887391" cy="276344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6E1BA70-AC6D-4F81-BDA2-9F6F3841442C}" type="datetimeFigureOut">
              <a:rPr lang="ru-RU" smtClean="0"/>
              <a:t>03.02.2025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2346735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6E1BA70-AC6D-4F81-BDA2-9F6F3841442C}" type="datetimeFigureOut">
              <a:rPr lang="ru-RU" smtClean="0"/>
              <a:t>03.02.2025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229919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1BA70-AC6D-4F81-BDA2-9F6F3841442C}" type="datetimeFigureOut">
              <a:rPr lang="ru-RU" smtClean="0"/>
              <a:t>03.02.2025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335446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D6E1BA70-AC6D-4F81-BDA2-9F6F3841442C}" type="datetimeFigureOut">
              <a:rPr lang="ru-RU" smtClean="0"/>
              <a:t>03.02.2025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181144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D6E1BA70-AC6D-4F81-BDA2-9F6F3841442C}" type="datetimeFigureOut">
              <a:rPr lang="ru-RU" smtClean="0"/>
              <a:t>03.02.2025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785BA4-7C29-4DAB-B14E-6DD76F012525}" type="slidenum">
              <a:rPr lang="ru-RU" smtClean="0"/>
              <a:t>‹#›</a:t>
            </a:fld>
            <a:endParaRPr lang="ru-RU"/>
          </a:p>
        </p:txBody>
      </p:sp>
    </p:spTree>
    <p:extLst>
      <p:ext uri="{BB962C8B-B14F-4D97-AF65-F5344CB8AC3E}">
        <p14:creationId xmlns:p14="http://schemas.microsoft.com/office/powerpoint/2010/main" val="251907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E1BA70-AC6D-4F81-BDA2-9F6F3841442C}" type="datetimeFigureOut">
              <a:rPr lang="ru-RU" smtClean="0"/>
              <a:t>03.02.2025</a:t>
            </a:fld>
            <a:endParaRPr lang="ru-RU"/>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2785BA4-7C29-4DAB-B14E-6DD76F012525}" type="slidenum">
              <a:rPr lang="ru-RU" smtClean="0"/>
              <a:t>‹#›</a:t>
            </a:fld>
            <a:endParaRPr lang="ru-RU"/>
          </a:p>
        </p:txBody>
      </p:sp>
    </p:spTree>
    <p:extLst>
      <p:ext uri="{BB962C8B-B14F-4D97-AF65-F5344CB8AC3E}">
        <p14:creationId xmlns:p14="http://schemas.microsoft.com/office/powerpoint/2010/main" val="2975237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1189823" y="661013"/>
            <a:ext cx="7218707" cy="923330"/>
          </a:xfrm>
          <a:prstGeom prst="rect">
            <a:avLst/>
          </a:prstGeom>
          <a:noFill/>
        </p:spPr>
        <p:txBody>
          <a:bodyPr wrap="none" rtlCol="0">
            <a:spAutoFit/>
          </a:bodyPr>
          <a:lstStyle/>
          <a:p>
            <a:r>
              <a:rPr lang="kk-KZ" sz="5400" b="1" dirty="0" smtClean="0">
                <a:solidFill>
                  <a:srgbClr val="FF0000"/>
                </a:solidFill>
                <a:effectLst>
                  <a:glow rad="127000">
                    <a:srgbClr val="FFFF00"/>
                  </a:glow>
                </a:effectLst>
                <a:latin typeface="Times New Roman" panose="02020603050405020304" pitchFamily="18" charset="0"/>
                <a:cs typeface="Times New Roman" panose="02020603050405020304" pitchFamily="18" charset="0"/>
              </a:rPr>
              <a:t>БАЙРАҚТЫ БӘСЕКЕ</a:t>
            </a:r>
            <a:endParaRPr lang="ru-RU" sz="5400" b="1" dirty="0">
              <a:solidFill>
                <a:srgbClr val="FF0000"/>
              </a:solidFill>
              <a:effectLst>
                <a:glow rad="127000">
                  <a:srgbClr val="FFFF00"/>
                </a:glo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501538" y="1880131"/>
            <a:ext cx="8255188" cy="2554545"/>
          </a:xfrm>
          <a:prstGeom prst="rect">
            <a:avLst/>
          </a:prstGeom>
          <a:noFill/>
        </p:spPr>
        <p:txBody>
          <a:bodyPr wrap="square" rtlCol="0">
            <a:spAutoFit/>
          </a:bodyPr>
          <a:lstStyle/>
          <a:p>
            <a:pPr algn="ctr"/>
            <a:r>
              <a:rPr lang="kk-KZ" sz="3200" b="1" dirty="0" smtClean="0">
                <a:solidFill>
                  <a:srgbClr val="FF0000"/>
                </a:solidFill>
                <a:effectLst>
                  <a:glow rad="127000">
                    <a:srgbClr val="FFFF00"/>
                  </a:glow>
                </a:effectLst>
                <a:latin typeface="Times New Roman" panose="02020603050405020304" pitchFamily="18" charset="0"/>
                <a:cs typeface="Times New Roman" panose="02020603050405020304" pitchFamily="18" charset="0"/>
              </a:rPr>
              <a:t>ЕРЕЖЕСІ:</a:t>
            </a:r>
          </a:p>
          <a:p>
            <a:pPr algn="ctr"/>
            <a:r>
              <a:rPr lang="kk-KZ" sz="3200" b="1" dirty="0" smtClean="0">
                <a:solidFill>
                  <a:srgbClr val="FF0000"/>
                </a:solidFill>
                <a:effectLst>
                  <a:glow rad="127000">
                    <a:srgbClr val="FFFF00"/>
                  </a:glow>
                </a:effectLst>
                <a:latin typeface="Times New Roman" panose="02020603050405020304" pitchFamily="18" charset="0"/>
                <a:cs typeface="Times New Roman" panose="02020603050405020304" pitchFamily="18" charset="0"/>
              </a:rPr>
              <a:t>ЕЛДЕРДІҢ ТУЫ ЖҰМБАҚ РЕТІНДЕ ЖАСЫРЫЛАДЫ. АЛҒАШҚЫ ТАПҚАН ТОПҚА ҰПАЙ БЕРІЛЕДІ. ДҰРЫС ЖАУАПҚА 5 ҰПАЙ</a:t>
            </a:r>
            <a:endParaRPr lang="ru-RU" sz="3200" b="1" dirty="0">
              <a:solidFill>
                <a:srgbClr val="FF0000"/>
              </a:solidFill>
              <a:effectLst>
                <a:glow rad="127000">
                  <a:srgbClr val="FFFF00"/>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98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r>
              <a:rPr lang="kk-KZ" sz="2400" b="1" dirty="0" smtClean="0">
                <a:latin typeface="Times New Roman" panose="02020603050405020304" pitchFamily="18" charset="0"/>
                <a:cs typeface="Times New Roman" panose="02020603050405020304" pitchFamily="18" charset="0"/>
              </a:rPr>
              <a:t>ЛАОС - ВЬЕНТЬЯН</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1"/>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0099"/>
                </a:solidFill>
                <a:latin typeface="Times New Roman" panose="02020603050405020304" pitchFamily="18" charset="0"/>
                <a:cs typeface="Times New Roman" panose="02020603050405020304" pitchFamily="18" charset="0"/>
              </a:rPr>
              <a:t>ТУДЫҢ ҮСТІҢГІ ЖӘНЕ ТӨМЕНГІ БӨЛІГІНДЕ КӨЛДЕНЕҢ ҚЫЗЫЛ ЖОЛАҚ, ОРТАСЫНДА ЕКІ ЕСЕ ҮЛКЕН КӨК ЖОЛАҚ БАР. КӨК ЖОЛАҚТА МЕКОНГ ӨЗЕНІНІҢ ҮСТІНДЕГІ ТОЛЫҚ АЙДЫ БІЛДІРЕТІН АҚ ШЕҢБЕР БЕЙНЕЛЕНГЕН</a:t>
            </a:r>
            <a:endParaRPr lang="ru-RU"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17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solidFill>
                <a:srgbClr val="FF0000"/>
              </a:solidFill>
            </a:endParaRPr>
          </a:p>
          <a:p>
            <a:pPr algn="ctr"/>
            <a:endParaRPr lang="kk-KZ" dirty="0" smtClean="0">
              <a:solidFill>
                <a:srgbClr val="FF0000"/>
              </a:solidFill>
            </a:endParaRPr>
          </a:p>
          <a:p>
            <a:pPr algn="ctr"/>
            <a:r>
              <a:rPr lang="kk-KZ" sz="2400" b="1" dirty="0" smtClean="0">
                <a:solidFill>
                  <a:srgbClr val="FF0000"/>
                </a:solidFill>
                <a:latin typeface="Times New Roman" panose="02020603050405020304" pitchFamily="18" charset="0"/>
                <a:cs typeface="Times New Roman" panose="02020603050405020304" pitchFamily="18" charset="0"/>
              </a:rPr>
              <a:t>МЕКСИКА</a:t>
            </a:r>
          </a:p>
          <a:p>
            <a:pPr algn="ctr"/>
            <a:r>
              <a:rPr lang="kk-KZ" sz="2400" b="1" dirty="0" smtClean="0">
                <a:solidFill>
                  <a:srgbClr val="FF0000"/>
                </a:solidFill>
                <a:latin typeface="Times New Roman" panose="02020603050405020304" pitchFamily="18" charset="0"/>
                <a:cs typeface="Times New Roman" panose="02020603050405020304" pitchFamily="18" charset="0"/>
              </a:rPr>
              <a:t>МЕХИКО</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2"/>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0099"/>
                </a:solidFill>
                <a:latin typeface="Times New Roman" panose="02020603050405020304" pitchFamily="18" charset="0"/>
                <a:cs typeface="Times New Roman" panose="02020603050405020304" pitchFamily="18" charset="0"/>
              </a:rPr>
              <a:t> БҰЛ ТУ ТІГІНЕН ТҮСКЕН ҮШ ЖОЛАҚТАН ТҰРАДЫ. ЖАСЫЛ ТҮС ҮМІТ ПЕН ЕЛДІҢ ҚҰНАРЛЫ ТОПЫРАҒЫН, ҚЫЗЫЛ ТҮС ЕЛ БОСТАНДЫҒЫ ҮШІН ТӨГІЛГЕН ҚАНДЫ, АҚ ТҮС ТАЗАЛЫҚТЫ БІЛДІРЕДІ. ОРТАСЫНДА ЕЛДІҢ АҢЫЗЫНА АЙНАЛҒАН ЖЫЛАН ЖЕГЕН БҮРКІТ ОРНАЛАСҚАН</a:t>
            </a:r>
            <a:endParaRPr lang="ru-RU" sz="2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2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smtClean="0"/>
          </a:p>
          <a:p>
            <a:pPr algn="ctr"/>
            <a:r>
              <a:rPr lang="kk-KZ" sz="2400" b="1" dirty="0" smtClean="0">
                <a:latin typeface="Times New Roman" panose="02020603050405020304" pitchFamily="18" charset="0"/>
                <a:cs typeface="Times New Roman" panose="02020603050405020304" pitchFamily="18" charset="0"/>
              </a:rPr>
              <a:t>АРГЕНТИНА – БУЭНОС-АЙРЕС</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2"/>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0099"/>
                </a:solidFill>
                <a:latin typeface="Times New Roman" panose="02020603050405020304" pitchFamily="18" charset="0"/>
                <a:cs typeface="Times New Roman" panose="02020603050405020304" pitchFamily="18" charset="0"/>
              </a:rPr>
              <a:t>БҰЛ ТУ КӨЛДЕНЕҢ ЖАТҚАН ЕКІ КӨК, БІР АҚ ЖОЛАҚТАН ТҰРАДЫ. КӨК ТҮС АШЫҚ АСПАНДЫ, АҚ ТҮС ТАУДЫҢ АППАҚ ҚАРЫН БЕЙНЕЛЕЙДІ. ОРТАСЫНДА БІР ХАЛЫҚТЫҢ СИМВОЛЫ КҮН ҚҰДАЙЫ НҰР ШАШАДЫ</a:t>
            </a:r>
            <a:endParaRPr lang="ru-RU"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17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smtClean="0"/>
          </a:p>
          <a:p>
            <a:pPr algn="ctr"/>
            <a:r>
              <a:rPr lang="kk-KZ" sz="2400" b="1" dirty="0" smtClean="0">
                <a:latin typeface="Times New Roman" panose="02020603050405020304" pitchFamily="18" charset="0"/>
                <a:cs typeface="Times New Roman" panose="02020603050405020304" pitchFamily="18" charset="0"/>
              </a:rPr>
              <a:t>САУД АРАБИЯСЫ - ЭР-РИЯД</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2"/>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0099"/>
                </a:solidFill>
                <a:latin typeface="Times New Roman" panose="02020603050405020304" pitchFamily="18" charset="0"/>
                <a:cs typeface="Times New Roman" panose="02020603050405020304" pitchFamily="18" charset="0"/>
              </a:rPr>
              <a:t>ЖАСЫЛ ТҮСТІ МАТАДА КҮМІС ҚЫЛЫШ БЕЙНЕЛЕНГЕН. ЕЛДІҢ СҮЙІКТІ </a:t>
            </a:r>
            <a:r>
              <a:rPr lang="kk-KZ" sz="2800" b="1" dirty="0">
                <a:solidFill>
                  <a:srgbClr val="000099"/>
                </a:solidFill>
                <a:latin typeface="Times New Roman" panose="02020603050405020304" pitchFamily="18" charset="0"/>
                <a:cs typeface="Times New Roman" panose="02020603050405020304" pitchFamily="18" charset="0"/>
              </a:rPr>
              <a:t>ЖАСЫЛ </a:t>
            </a:r>
            <a:r>
              <a:rPr lang="kk-KZ" sz="2800" b="1" dirty="0" smtClean="0">
                <a:solidFill>
                  <a:srgbClr val="000099"/>
                </a:solidFill>
                <a:latin typeface="Times New Roman" panose="02020603050405020304" pitchFamily="18" charset="0"/>
                <a:cs typeface="Times New Roman" panose="02020603050405020304" pitchFamily="18" charset="0"/>
              </a:rPr>
              <a:t>ТҮСІНДЕ ТҰТАС БІР ДІННІҢ ҰРАНЫ ТӘРІЗДІ СӨЗ ЖАЗЫЛҒАН </a:t>
            </a:r>
            <a:endParaRPr lang="ru-RU"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15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r>
              <a:rPr lang="kk-KZ" sz="2400" b="1" dirty="0" smtClean="0">
                <a:latin typeface="Times New Roman" panose="02020603050405020304" pitchFamily="18" charset="0"/>
                <a:cs typeface="Times New Roman" panose="02020603050405020304" pitchFamily="18" charset="0"/>
              </a:rPr>
              <a:t>КАМБОДЖА - ПНОМПЕНЬ </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1"/>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0099"/>
                </a:solidFill>
                <a:latin typeface="Times New Roman" panose="02020603050405020304" pitchFamily="18" charset="0"/>
                <a:cs typeface="Times New Roman" panose="02020603050405020304" pitchFamily="18" charset="0"/>
              </a:rPr>
              <a:t>ТУДЫҢ ЕКІ ЖАҒЫНДАҒЫ КӨЛДЕНЕҢ КӨК ЖОЛАҚ БИЛІКТІ, ОРТАСЫНДАҒЫ ҚЫЗЫЛ ТҮС ХАЛЫҚТЫ БІЛДІРЕДІ. ОРТАСЫНДА БУДДА ЖӘНЕ БРАХМАНИЗМ ДІНІН ҰСТАНАТЫН ЕЛДІҢ ЕҢ ҮЛКЕН ДІНИ ҒИМАРАТЫ БЕЙНЕЛЕНГЕН</a:t>
            </a:r>
            <a:endParaRPr lang="ru-RU"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29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r>
              <a:rPr lang="kk-KZ" sz="2400" b="1" dirty="0" smtClean="0">
                <a:latin typeface="Times New Roman" panose="02020603050405020304" pitchFamily="18" charset="0"/>
                <a:cs typeface="Times New Roman" panose="02020603050405020304" pitchFamily="18" charset="0"/>
              </a:rPr>
              <a:t>ИСПАНИЯ - МАДРИД </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1"/>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0099"/>
                </a:solidFill>
                <a:latin typeface="Times New Roman" panose="02020603050405020304" pitchFamily="18" charset="0"/>
                <a:cs typeface="Times New Roman" panose="02020603050405020304" pitchFamily="18" charset="0"/>
              </a:rPr>
              <a:t>БҰЛ ТУДА КӨЛДЕНЕҢ ЖАТҚАН ЕКІ ҚЫЗЫЛ ЖӘНЕ ОРТАСЫНДА САРЫ ТҮС БАР. ҚЫЗЫЛ ТҮС ЕЛ ТӘУЕЛСІЗДІГІ ҮШІН ТӨГІЛГЕН ҚАНДЫ, САРЫ ТҮС КҮНДІ БІЛДІРЕДІ. САРЫ ТҮСТЕ ЕЛДІҢ ЕЛТАҢБАСЫ БЕЙНЕЛЕНГЕН</a:t>
            </a:r>
            <a:endParaRPr lang="ru-RU"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65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smtClean="0"/>
          </a:p>
          <a:p>
            <a:pPr algn="ctr"/>
            <a:r>
              <a:rPr lang="kk-KZ" sz="2400" b="1" dirty="0" smtClean="0">
                <a:solidFill>
                  <a:srgbClr val="FF0000"/>
                </a:solidFill>
                <a:latin typeface="Times New Roman" panose="02020603050405020304" pitchFamily="18" charset="0"/>
                <a:cs typeface="Times New Roman" panose="02020603050405020304" pitchFamily="18" charset="0"/>
              </a:rPr>
              <a:t>МОЗАМБИК -МАПУТУ</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1"/>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0099"/>
                </a:solidFill>
                <a:latin typeface="Times New Roman" panose="02020603050405020304" pitchFamily="18" charset="0"/>
                <a:cs typeface="Times New Roman" panose="02020603050405020304" pitchFamily="18" charset="0"/>
              </a:rPr>
              <a:t>БҰЛ ТУ АРАСЫ АҚ ТҮСПЕН БӨЛІНГЕН ЖАСЫЛ, ҚАРА ЖӘНЕ САРЫ КӨЛДЕНЕҢ ЖОЛАҚТАРДАН ТҰРАДЫ. ҚЫЗЫЛ ҮШБҰРЫШТА ӘЛЕМДІК ҚОҒАМДАСТЫҚТЫ БІЛДІРЕТІН САРЫ ЖҰЛДЫЗ ЖӘНЕ ҚОРҒАНЫСТЫ БІЛДІРЕТІН КАЛАШНИКОВ АВТОМАТЫ, БІЛІМНІҢ СИМВОЛЫ КІТАП  БЕЙНЕЛЕНГЕН</a:t>
            </a:r>
            <a:endParaRPr lang="ru-RU" sz="2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943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36284" y="562947"/>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r>
              <a:rPr lang="kk-KZ" sz="2400" b="1" dirty="0" smtClean="0">
                <a:latin typeface="Times New Roman" panose="02020603050405020304" pitchFamily="18" charset="0"/>
                <a:cs typeface="Times New Roman" panose="02020603050405020304" pitchFamily="18" charset="0"/>
              </a:rPr>
              <a:t>СОМАЛИ - МОГАДИШО</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36284" y="562947"/>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000099"/>
                </a:solidFill>
                <a:latin typeface="Times New Roman" panose="02020603050405020304" pitchFamily="18" charset="0"/>
                <a:cs typeface="Times New Roman" panose="02020603050405020304" pitchFamily="18" charset="0"/>
              </a:rPr>
              <a:t>ЕЛДІҢ БОСТАНДЫҒЫ МЕН ТӘУЕЛСІЗДІГІНІҢ СИМВОЛЫ САНАЛАТЫН КӨК ТҮСТЕ  ЖАЛҒЫЗ АҚ ЖҰЛДЫЗ БЕЙНЕЛЕНГЕН</a:t>
            </a:r>
            <a:endParaRPr lang="ru-RU" sz="32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222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r>
              <a:rPr lang="kk-KZ" sz="2400" b="1" dirty="0" smtClean="0">
                <a:latin typeface="Times New Roman" panose="02020603050405020304" pitchFamily="18" charset="0"/>
                <a:cs typeface="Times New Roman" panose="02020603050405020304" pitchFamily="18" charset="0"/>
              </a:rPr>
              <a:t>ҮНДІСТАН – НЬЮ-ДЕЛИ</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1"/>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0099"/>
                </a:solidFill>
                <a:latin typeface="Times New Roman" panose="02020603050405020304" pitchFamily="18" charset="0"/>
                <a:cs typeface="Times New Roman" panose="02020603050405020304" pitchFamily="18" charset="0"/>
              </a:rPr>
              <a:t>КӨЛДЕНЕҢ ЖАТҚАН ҚЫЗҒЫЛТ-САРЫ, АҚ ЖӘНЕ ЖАСЫЛ ТҮСТЕН ТҰРАТЫН БҰЛ ТУДЫҢ ДӘЛ ОРТАСЫНДА ДІНДЕРДІҢ ТОҒЫСУЫН БІЛДІРЕТІН  КӨК ТҮСТІ ДӨҢГЕЛЕК БЕЛГІ БАР  </a:t>
            </a:r>
            <a:endParaRPr lang="ru-RU"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39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r>
              <a:rPr lang="kk-KZ" sz="2400" b="1" dirty="0" smtClean="0">
                <a:latin typeface="Times New Roman" panose="02020603050405020304" pitchFamily="18" charset="0"/>
                <a:cs typeface="Times New Roman" panose="02020603050405020304" pitchFamily="18" charset="0"/>
              </a:rPr>
              <a:t>БРАЗИЛИЯ -БРАЗИЛИЯ</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2"/>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0099"/>
                </a:solidFill>
                <a:latin typeface="Times New Roman" panose="02020603050405020304" pitchFamily="18" charset="0"/>
                <a:cs typeface="Times New Roman" panose="02020603050405020304" pitchFamily="18" charset="0"/>
              </a:rPr>
              <a:t>ЖАСЫЛ ТҮСТІ МАТАНЫҢ ОРТАСЫНДА САРЫ ГАУҺАР ТАС БЕЙНЕЛЕНГЕН. ОНЫҢ ІШІНДЕ ЖИЫРМА ЖЕТІ ЖҰЛДЫЗЫ БАР КӨК ДӨҢГЕЛЕК БАР. ШЕҢБЕРДЕ «ТӘРТІП ЖӘНЕ ПРОГРЕСС» ДЕГЕН ҰРАН ЖАЗЫЛҒАН</a:t>
            </a:r>
            <a:endParaRPr lang="ru-RU"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10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r>
              <a:rPr lang="kk-KZ" sz="2400" b="1" dirty="0" smtClean="0">
                <a:latin typeface="Times New Roman" panose="02020603050405020304" pitchFamily="18" charset="0"/>
                <a:cs typeface="Times New Roman" panose="02020603050405020304" pitchFamily="18" charset="0"/>
              </a:rPr>
              <a:t>БУТАН - ТХИМПХУ</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1"/>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000099"/>
                </a:solidFill>
                <a:latin typeface="Times New Roman" panose="02020603050405020304" pitchFamily="18" charset="0"/>
                <a:cs typeface="Times New Roman" panose="02020603050405020304" pitchFamily="18" charset="0"/>
              </a:rPr>
              <a:t>САРЫ ЖӘНЕ ҚЫЗҒЫЛТ-САРЫ ТҮСТІ ҚОС ҮШБҰРЫШТЫҢ ТҮЙІСКЕН ТҰСЫНДА ТЫРНАҚТАРЫМЕН МЕРУЕРТ ТАСЫН ҚЫСТЫРҒАН АЙДАҺАР БЕЙНЕЛЕНГЕН </a:t>
            </a:r>
            <a:endParaRPr lang="ru-RU" sz="28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2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r>
              <a:rPr lang="kk-KZ" sz="2400" b="1" dirty="0" smtClean="0">
                <a:latin typeface="Times New Roman" panose="02020603050405020304" pitchFamily="18" charset="0"/>
                <a:cs typeface="Times New Roman" panose="02020603050405020304" pitchFamily="18" charset="0"/>
              </a:rPr>
              <a:t>ХОРВАТИЯ - ЗАГРЕБ</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1"/>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0099"/>
                </a:solidFill>
                <a:latin typeface="Times New Roman" panose="02020603050405020304" pitchFamily="18" charset="0"/>
                <a:cs typeface="Times New Roman" panose="02020603050405020304" pitchFamily="18" charset="0"/>
              </a:rPr>
              <a:t>БҰЛ ТУ ҚЫЗЫЛ, АҚ, КӨК ТҮСТІ КӨЛДЕНЕҢ ЖОЛАҚТАРДАН ТҰРАДЫ. ТУДЫҢ ДӘЛ ОРТАСЫНДАҒЫ ЕЛТАҢБА ОРТАҒАСЫРЛЫҚ ЕЛ БИЛЕУШІЛЕРІНІҢ БІРІ ШАХМАТ ОЙЫНЫНДА ЖЕҢІСКЕ ЖЕТКЕНІ ҮШІН КӨРШІСІНІҢ БІРНЕШЕ ҚАЛАСЫН АЛҒАНЫ ҮШІН ПАЙДА БОЛҒАН  </a:t>
            </a:r>
            <a:endParaRPr lang="ru-RU" sz="2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53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smtClean="0"/>
          </a:p>
          <a:p>
            <a:pPr algn="ctr"/>
            <a:r>
              <a:rPr lang="kk-KZ" sz="2400" b="1" dirty="0" smtClean="0">
                <a:latin typeface="Times New Roman" panose="02020603050405020304" pitchFamily="18" charset="0"/>
                <a:cs typeface="Times New Roman" panose="02020603050405020304" pitchFamily="18" charset="0"/>
              </a:rPr>
              <a:t>                        ДАНИЯ</a:t>
            </a:r>
          </a:p>
          <a:p>
            <a:pPr algn="ctr"/>
            <a:r>
              <a:rPr lang="kk-KZ" sz="2400" b="1" dirty="0" smtClean="0">
                <a:latin typeface="Times New Roman" panose="02020603050405020304" pitchFamily="18" charset="0"/>
                <a:cs typeface="Times New Roman" panose="02020603050405020304" pitchFamily="18" charset="0"/>
              </a:rPr>
              <a:t>                          КОПЕНГАГЕН</a:t>
            </a:r>
            <a:endParaRPr lang="ru-RU" sz="2400" b="1"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2"/>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0099"/>
                </a:solidFill>
                <a:latin typeface="Times New Roman" panose="02020603050405020304" pitchFamily="18" charset="0"/>
                <a:cs typeface="Times New Roman" panose="02020603050405020304" pitchFamily="18" charset="0"/>
              </a:rPr>
              <a:t>ҚЫЗЫЛ ТҮСТЕГІ АҚ ЖОЛАҚ ХРИСТИАН ДІНІН БЕЙНЕЛЕЙДІ. БҰЛ ТУ ӘЛЕМДЕГІ ЕҢ ЕЖЕЛГІ ТУ БОЛЫП ЕСЕПТЕЛІНЕДІ</a:t>
            </a:r>
            <a:endParaRPr lang="ru-RU" sz="2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93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r>
              <a:rPr lang="kk-KZ" sz="2400" b="1" dirty="0" smtClean="0">
                <a:solidFill>
                  <a:srgbClr val="FF0000"/>
                </a:solidFill>
                <a:latin typeface="Times New Roman" panose="02020603050405020304" pitchFamily="18" charset="0"/>
                <a:cs typeface="Times New Roman" panose="02020603050405020304" pitchFamily="18" charset="0"/>
              </a:rPr>
              <a:t>ЛИБЕРИЯ -МОНРОВИЯ</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1"/>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0099"/>
                </a:solidFill>
                <a:latin typeface="Times New Roman" panose="02020603050405020304" pitchFamily="18" charset="0"/>
                <a:cs typeface="Times New Roman" panose="02020603050405020304" pitchFamily="18" charset="0"/>
              </a:rPr>
              <a:t>БҰЛ ТУ КӨЛДЕНЕҢ 6 ҚЫЗЫЛ ЖӘНЕ 5 АҚ ТҮСТЕН ТҰРАДЫ. ТУДЫҢ ЖОҒАРЫ БҰРЫШЫНДА АФРИКА ҚҰРЛЫҒЫН БІЛДІРЕТІН КӨК ШАРШЫ МЕН ҚҰЛДАРДЫҢ АЗАТТЫҒЫНЫҢ СИМВОЛЫ АҚ ЖҰЛДЫЗ БЕЙНЕЛЕНГЕН. 11 ЖОЛАҚ ТӘУЕЛСІЗДІК ДЕКЛАРАЦИЯСЫНА ҚОЛ ҚОЙҒАН ҚОЛДАРДЫҢ САНЫН БІЛДІРЕДІ</a:t>
            </a:r>
            <a:endParaRPr lang="ru-RU" sz="2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4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1707255" y="475862"/>
            <a:ext cx="5917418" cy="3936481"/>
          </a:xfrm>
          <a:prstGeom prst="roundRect">
            <a:avLst/>
          </a:prstGeom>
          <a:blipFill>
            <a:blip r:embed="rId3"/>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p>
          <a:p>
            <a:pPr algn="ctr"/>
            <a:endParaRPr lang="kk-KZ" dirty="0"/>
          </a:p>
          <a:p>
            <a:pPr algn="ctr"/>
            <a:endParaRPr lang="kk-KZ" dirty="0" smtClean="0">
              <a:solidFill>
                <a:srgbClr val="FF0000"/>
              </a:solidFill>
            </a:endParaRPr>
          </a:p>
          <a:p>
            <a:pPr algn="ctr"/>
            <a:endParaRPr lang="kk-KZ" dirty="0">
              <a:solidFill>
                <a:srgbClr val="FF0000"/>
              </a:solidFill>
            </a:endParaRPr>
          </a:p>
          <a:p>
            <a:pPr algn="ctr"/>
            <a:r>
              <a:rPr lang="kk-KZ" sz="2400" b="1" dirty="0" smtClean="0">
                <a:solidFill>
                  <a:srgbClr val="FF0000"/>
                </a:solidFill>
                <a:latin typeface="Times New Roman" panose="02020603050405020304" pitchFamily="18" charset="0"/>
                <a:cs typeface="Times New Roman" panose="02020603050405020304" pitchFamily="18" charset="0"/>
              </a:rPr>
              <a:t>КАНАДА</a:t>
            </a:r>
          </a:p>
          <a:p>
            <a:pPr algn="ctr"/>
            <a:r>
              <a:rPr lang="kk-KZ" sz="2400" b="1" dirty="0" smtClean="0">
                <a:solidFill>
                  <a:srgbClr val="FF0000"/>
                </a:solidFill>
                <a:latin typeface="Times New Roman" panose="02020603050405020304" pitchFamily="18" charset="0"/>
                <a:cs typeface="Times New Roman" panose="02020603050405020304" pitchFamily="18" charset="0"/>
              </a:rPr>
              <a:t>ОТТАВА</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707255" y="475861"/>
            <a:ext cx="5917418" cy="3936481"/>
          </a:xfrm>
          <a:prstGeom prst="roundRect">
            <a:avLst/>
          </a:prstGeom>
          <a:blipFill>
            <a:blip r:embed="rId4"/>
            <a:stretch>
              <a:fillRect/>
            </a:stretch>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solidFill>
                  <a:srgbClr val="000099"/>
                </a:solidFill>
                <a:latin typeface="Times New Roman" panose="02020603050405020304" pitchFamily="18" charset="0"/>
                <a:cs typeface="Times New Roman" panose="02020603050405020304" pitchFamily="18" charset="0"/>
              </a:rPr>
              <a:t>ТІГІНЕН ТҮСКЕН ЕКІ ҚЫЗЫЛ ЖОЛАҚ ЕЛДІ ЕКІ ЖАҒЫНАН ҚОРШАП ЖАТҚАН АТЛАНТ ЖӘНЕ ТЫНЫҚ МҰХИТЫН БІЛДІРЕДІ. ОРТАСЫНДАҒЫ АҚ ЖОЛАҚТА ОСЫ ЕЛДЕ КӨП ӨСЕТІН ӨСІМДІК БЕЙНЕЛЕНГЕН </a:t>
            </a:r>
            <a:endParaRPr lang="ru-RU" sz="24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86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TotalTime>
  <Words>453</Words>
  <Application>Microsoft Office PowerPoint</Application>
  <PresentationFormat>Экран (16:9)</PresentationFormat>
  <Paragraphs>244</Paragraphs>
  <Slides>16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39</cp:revision>
  <dcterms:created xsi:type="dcterms:W3CDTF">2025-01-25T11:53:11Z</dcterms:created>
  <dcterms:modified xsi:type="dcterms:W3CDTF">2025-02-03T09:45:14Z</dcterms:modified>
</cp:coreProperties>
</file>